
<file path=[Content_Types].xml><?xml version="1.0" encoding="utf-8"?>
<Types xmlns="http://schemas.openxmlformats.org/package/2006/content-types">
  <Default Extension="jpg" ContentType="image/pn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5" r:id="rId3"/>
    <p:sldId id="265" r:id="rId4"/>
    <p:sldId id="267" r:id="rId5"/>
    <p:sldId id="296" r:id="rId6"/>
    <p:sldId id="292" r:id="rId7"/>
    <p:sldId id="293" r:id="rId8"/>
    <p:sldId id="297" r:id="rId9"/>
    <p:sldId id="298" r:id="rId10"/>
    <p:sldId id="299" r:id="rId11"/>
    <p:sldId id="300" r:id="rId12"/>
    <p:sldId id="291" r:id="rId13"/>
    <p:sldId id="301" r:id="rId14"/>
    <p:sldId id="305" r:id="rId15"/>
    <p:sldId id="306" r:id="rId16"/>
    <p:sldId id="307" r:id="rId17"/>
    <p:sldId id="302" r:id="rId18"/>
    <p:sldId id="304" r:id="rId19"/>
    <p:sldId id="303" r:id="rId20"/>
    <p:sldId id="29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2C0"/>
    <a:srgbClr val="FF0000"/>
    <a:srgbClr val="70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1" autoAdjust="0"/>
    <p:restoredTop sz="76381" autoAdjust="0"/>
  </p:normalViewPr>
  <p:slideViewPr>
    <p:cSldViewPr>
      <p:cViewPr varScale="1">
        <p:scale>
          <a:sx n="87" d="100"/>
          <a:sy n="87" d="100"/>
        </p:scale>
        <p:origin x="21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88192E4-D952-4391-B766-07E98BBDA5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0F6D9F9-FB9A-4022-B96C-65C25BAB5B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0FD78C8A-14B5-4BC4-A34C-6883C6204EF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597315CC-3DE5-44EC-875E-B244297F870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D9598017-C14A-410A-986C-C9C7D4019F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25C690A9-FA17-4C62-9BB4-7D8B7DE3BD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B10E41-91C8-41BF-BC44-F81D2AC88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42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4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07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slide </a:t>
            </a:r>
            <a:r>
              <a:rPr lang="en-US" dirty="0" err="1"/>
              <a:t>syhntax</a:t>
            </a:r>
            <a:r>
              <a:rPr lang="en-US" dirty="0"/>
              <a:t> is wrong.  The actual rule running on my device is: ON Switch1#state DO backlog Power1 %value% ; </a:t>
            </a:r>
            <a:r>
              <a:rPr lang="en-US" dirty="0" err="1"/>
              <a:t>websend</a:t>
            </a:r>
            <a:r>
              <a:rPr lang="en-US" dirty="0"/>
              <a:t> [192.168.2.49] power1 %value% ; </a:t>
            </a:r>
            <a:r>
              <a:rPr lang="en-US" dirty="0" err="1"/>
              <a:t>websend</a:t>
            </a:r>
            <a:r>
              <a:rPr lang="en-US" dirty="0"/>
              <a:t> [192.168.2.50] power1 %value% ENDON</a:t>
            </a:r>
          </a:p>
          <a:p>
            <a:r>
              <a:rPr lang="en-US" dirty="0"/>
              <a:t>But, the slide is easier to understand and gets the general feeling across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34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dnsmasq</a:t>
            </a:r>
            <a:r>
              <a:rPr lang="en-US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[2341]: 192.168.2.105/51558 query[A] dash-button-na.amazon.com from 192.168.2.105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dnsmasq</a:t>
            </a:r>
            <a:r>
              <a:rPr lang="en-US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[2341]: 192.168.2.105/51558 /</a:t>
            </a:r>
            <a:r>
              <a:rPr lang="en-US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/hosts dash-button-na.amazon.com is 192.168.2.30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770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second delay between connections is enforced by the debounces logic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that I create static leases for all my </a:t>
            </a:r>
            <a:r>
              <a:rPr lang="en-US" dirty="0" err="1"/>
              <a:t>WiFi</a:t>
            </a:r>
            <a:r>
              <a:rPr lang="en-US" dirty="0"/>
              <a:t> devices based on their MAC addresses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192.168.2.47 is my “Playdough” DASH button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192.168.2.48 is my “Energizer” DASH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13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10E41-91C8-41BF-BC44-F81D2AC88BB6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23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7DECB6-1B78-46B7-9C18-6A2BEC88C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69825-6704-4420-A6FF-4B13FD566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F526C5-32B0-4F90-B728-86851D68C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8BA3C-A466-43F8-B71A-32CBBD607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29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C0E6AE-5E6C-4F61-BBB9-CED6F6114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1459E-A8E8-4D8C-9BC4-BCD8C73DF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1C1F85-0A69-485B-A575-987D55A26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8D462-8222-49E7-B057-1EDBA1344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58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FD5DB8-A90A-41DF-88C4-1C1E8CA1B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55FE3-AFD7-4961-94B9-7F951742B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BCF81-D4CB-48F8-97AF-DCB4324FF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68499-934F-46E1-958E-534069B7BA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2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32B78-C5D3-4219-A652-8448FAEAE26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997D8-EC65-4C05-8CDA-D15D37D9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23BF2-8F2E-4915-9F9C-B742EE0E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72D29-2B29-496A-A221-F3744CCF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B88AA9-BCE9-4A6B-9736-8638DA4E2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56BB4A-4CCE-49D2-A464-FD14CE50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2F72F8-67FB-40E6-A66F-49E35CF10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72236-DDA3-4FDE-9902-E1215FCEE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A29E7-1B5F-43EB-A867-A407D3E8B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1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A7F58-622C-456F-9DBE-570C6D10C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D9FDD1-6C06-427B-B12F-686AABC52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477C06-E643-4358-A012-3E573A9265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CF433-708B-4EFC-8B19-3B00DFE93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80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A42D9-5764-4572-8BBC-710F8086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15C005-9D6B-4E84-9D17-2201CA4AD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B079E-DAAF-4391-ADF1-B4D75114D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51765-9D24-48AC-9EF6-EE2C50619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6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9A2B0D-D46E-4157-95E3-1282DF4C4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8D1926-1BDD-4905-881E-56FF7C1B2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B51A1C-001E-454D-B1AA-E8F76E05A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B530A-6F6B-4193-878F-A7867B446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09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1571AD-9151-47D1-A193-32053C6B4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E199FD-EE08-4E7A-9F6E-8DD2958CC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6B6684-DC7D-4F6B-8584-984AE3E48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C6C23-0BE7-43D9-BE95-E081AB01C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5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7B93A9-6DB4-40A5-AD33-1DC86C45D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9AAAC-258A-4882-B23F-A3730E5A8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5752BE-C094-40EC-8EEA-D4A7F9002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337DE-1B63-44C6-A0F4-4BF6F3E4E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5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3A51A-7D3D-4BFD-9CA7-5A7F61915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4C2F8-B573-44AD-86EA-A2CC4A464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FB823-9234-4EE1-A76B-08DD582EC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E6D54-0B2A-4FA1-9FE2-74B4BAE60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16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06E5E-41CE-4116-933B-3E6BE6C87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668D47-36EE-4CEF-953A-9765F0AC4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1DF1C-9C27-4309-8868-C8E33A37C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8DEFA-7D8E-4BEB-8035-D0AA5C5C7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86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36FEA1-E252-40C5-9FBC-BF0AE8F8E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D94B37-154A-4CB9-B2A1-4840B7417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A02529-5C4E-46DD-A725-C25D3714CD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1F05F3-2794-49AF-8B51-2B1D6A30D0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7F344C-7BBF-4A5A-B3EF-754F16FFD1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9B3F67-23F9-48C8-A690-24754DAD75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nhh.net/posts/what-do-you-do-with-lots-of-amazon-dash-button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k_layer" TargetMode="External"/><Relationship Id="rId2" Type="http://schemas.openxmlformats.org/officeDocument/2006/relationships/hyperlink" Target="https://en.wikipedia.org/wiki/Communication_protoc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Pv4_address" TargetMode="External"/><Relationship Id="rId5" Type="http://schemas.openxmlformats.org/officeDocument/2006/relationships/hyperlink" Target="https://en.wikipedia.org/wiki/Internet_layer" TargetMode="External"/><Relationship Id="rId4" Type="http://schemas.openxmlformats.org/officeDocument/2006/relationships/hyperlink" Target="https://en.wikipedia.org/wiki/MAC_addres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4BB02A-BE73-4945-B2DF-7959DB44EC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My Home Automation</a:t>
            </a:r>
            <a:br>
              <a:rPr lang="en-US" altLang="en-US" dirty="0"/>
            </a:br>
            <a:r>
              <a:rPr lang="en-US" altLang="en-US" dirty="0"/>
              <a:t>Part 2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AAB043-87FD-4F44-802C-F662AEA7D4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Paul MacDougal</a:t>
            </a:r>
          </a:p>
          <a:p>
            <a:pPr eaLnBrk="1" hangingPunct="1"/>
            <a:r>
              <a:rPr lang="en-US" altLang="en-US" dirty="0"/>
              <a:t>TriEmbed.org</a:t>
            </a:r>
          </a:p>
          <a:p>
            <a:pPr eaLnBrk="1" hangingPunct="1"/>
            <a:r>
              <a:rPr lang="en-US" altLang="en-US" dirty="0"/>
              <a:t>September 14,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405A-2E86-4825-B63D-A856BB20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Tasmota</a:t>
            </a:r>
            <a:r>
              <a:rPr lang="en-US" dirty="0"/>
              <a:t>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7E3EA-61AF-4F7D-8913-AAEB0C9D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30763"/>
          </a:xfrm>
        </p:spPr>
        <p:txBody>
          <a:bodyPr/>
          <a:lstStyle/>
          <a:p>
            <a:r>
              <a:rPr lang="en-US" sz="2800" dirty="0"/>
              <a:t>ON Switch1#state DO</a:t>
            </a:r>
            <a:br>
              <a:rPr lang="en-US" sz="2800" dirty="0"/>
            </a:br>
            <a:r>
              <a:rPr lang="en-US" sz="2800" dirty="0"/>
              <a:t>Power1 %value%</a:t>
            </a:r>
            <a:br>
              <a:rPr lang="en-US" sz="2800" dirty="0"/>
            </a:br>
            <a:r>
              <a:rPr lang="en-US" sz="2800" dirty="0" err="1"/>
              <a:t>websend</a:t>
            </a:r>
            <a:r>
              <a:rPr lang="en-US" sz="2800" dirty="0"/>
              <a:t> [192.168.2.49] power %value%</a:t>
            </a:r>
            <a:br>
              <a:rPr lang="en-US" sz="2800" dirty="0"/>
            </a:br>
            <a:r>
              <a:rPr lang="en-US" sz="2800" dirty="0" err="1"/>
              <a:t>websend</a:t>
            </a:r>
            <a:r>
              <a:rPr lang="en-US" sz="2800" dirty="0"/>
              <a:t> [192.168.2.50] power %value%</a:t>
            </a:r>
            <a:br>
              <a:rPr lang="en-US" sz="2800" dirty="0"/>
            </a:br>
            <a:r>
              <a:rPr lang="en-US" sz="2800" dirty="0"/>
              <a:t>ENDON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ON Switch1#state DO</a:t>
            </a:r>
            <a:br>
              <a:rPr lang="en-US" sz="2800" dirty="0"/>
            </a:br>
            <a:r>
              <a:rPr lang="en-US" sz="2800" dirty="0"/>
              <a:t>Power1 %value%</a:t>
            </a:r>
            <a:br>
              <a:rPr lang="en-US" sz="2800" dirty="0"/>
            </a:br>
            <a:r>
              <a:rPr lang="en-US" sz="2800" dirty="0"/>
              <a:t>publish </a:t>
            </a:r>
            <a:r>
              <a:rPr lang="en-US" sz="2800" dirty="0" err="1"/>
              <a:t>cmnd</a:t>
            </a:r>
            <a:r>
              <a:rPr lang="en-US" sz="2800" dirty="0"/>
              <a:t>/</a:t>
            </a:r>
            <a:r>
              <a:rPr lang="en-US" sz="2800" dirty="0" err="1"/>
              <a:t>GosundX</a:t>
            </a:r>
            <a:r>
              <a:rPr lang="en-US" sz="2800" dirty="0"/>
              <a:t>/power %value%</a:t>
            </a:r>
            <a:br>
              <a:rPr lang="en-US" sz="2800" dirty="0"/>
            </a:br>
            <a:r>
              <a:rPr lang="en-US" sz="2800" dirty="0"/>
              <a:t>publish </a:t>
            </a:r>
            <a:r>
              <a:rPr lang="en-US" sz="2800" dirty="0" err="1"/>
              <a:t>cmnd</a:t>
            </a:r>
            <a:r>
              <a:rPr lang="en-US" sz="2800" dirty="0"/>
              <a:t>/</a:t>
            </a:r>
            <a:r>
              <a:rPr lang="en-US" sz="2800" dirty="0" err="1"/>
              <a:t>GosundW</a:t>
            </a:r>
            <a:r>
              <a:rPr lang="en-US" sz="2800" dirty="0"/>
              <a:t>/power %value%</a:t>
            </a:r>
            <a:br>
              <a:rPr lang="en-US" sz="2800" dirty="0"/>
            </a:br>
            <a:r>
              <a:rPr lang="en-US" sz="2800" dirty="0"/>
              <a:t>ENDON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0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AE89-26ED-402A-9DD3-21D0FA5A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turn on the fan?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AAAA-75BA-4F39-B436-C77C0E788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SW2 is not hooked up.  SW1 is controlling the light.</a:t>
            </a:r>
          </a:p>
          <a:p>
            <a:r>
              <a:rPr lang="en-US" dirty="0"/>
              <a:t>You could probably create a </a:t>
            </a:r>
            <a:r>
              <a:rPr lang="en-US" dirty="0" err="1"/>
              <a:t>statemachine</a:t>
            </a:r>
            <a:r>
              <a:rPr lang="en-US" dirty="0"/>
              <a:t> using </a:t>
            </a:r>
            <a:r>
              <a:rPr lang="en-US" dirty="0" err="1"/>
              <a:t>Tasmota</a:t>
            </a:r>
            <a:r>
              <a:rPr lang="en-US" dirty="0"/>
              <a:t> Rules to have up-down-up in rapid succession mean to turn on the fan.</a:t>
            </a:r>
          </a:p>
          <a:p>
            <a:r>
              <a:rPr lang="en-US" dirty="0"/>
              <a:t>I chose to use an Amazon DASH button</a:t>
            </a:r>
          </a:p>
        </p:txBody>
      </p:sp>
    </p:spTree>
    <p:extLst>
      <p:ext uri="{BB962C8B-B14F-4D97-AF65-F5344CB8AC3E}">
        <p14:creationId xmlns:p14="http://schemas.microsoft.com/office/powerpoint/2010/main" val="396608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F1C1-880B-4616-B671-D69FDA95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 Buttons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F6265-208E-4FBC-9076-36E4A9B0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DASH buttons were sold by Amazon starting on March 31, 2015 and ending on March 1, 2019</a:t>
            </a:r>
          </a:p>
          <a:p>
            <a:r>
              <a:rPr lang="en-US" dirty="0"/>
              <a:t>Connect to your</a:t>
            </a:r>
            <a:br>
              <a:rPr lang="en-US" dirty="0"/>
            </a:br>
            <a:r>
              <a:rPr lang="en-US" dirty="0" err="1"/>
              <a:t>WiFi</a:t>
            </a:r>
            <a:r>
              <a:rPr lang="en-US" dirty="0"/>
              <a:t> (once</a:t>
            </a:r>
            <a:br>
              <a:rPr lang="en-US" dirty="0"/>
            </a:br>
            <a:r>
              <a:rPr lang="en-US" dirty="0"/>
              <a:t>configured)</a:t>
            </a:r>
          </a:p>
          <a:p>
            <a:r>
              <a:rPr lang="en-US" dirty="0"/>
              <a:t>“Phone home” to</a:t>
            </a:r>
            <a:br>
              <a:rPr lang="en-US" dirty="0"/>
            </a:br>
            <a:r>
              <a:rPr lang="en-US" dirty="0"/>
              <a:t>Amazon to order</a:t>
            </a:r>
            <a:br>
              <a:rPr lang="en-US" dirty="0"/>
            </a:br>
            <a:r>
              <a:rPr lang="en-US" dirty="0"/>
              <a:t>stuff</a:t>
            </a:r>
          </a:p>
          <a:p>
            <a:endParaRPr lang="en-US" dirty="0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3297BFC-3164-4B8C-97BD-3FC10AF9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3220211"/>
            <a:ext cx="4221480" cy="26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0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352E-BF0C-41B4-8C59-2E968979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E2271-2D67-4B87-A231-5D0C28126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our own Huan Truong</a:t>
            </a:r>
            <a:br>
              <a:rPr lang="en-US" dirty="0"/>
            </a:br>
            <a:r>
              <a:rPr lang="en-US" dirty="0">
                <a:hlinkClick r:id="rId2"/>
              </a:rPr>
              <a:t>https://www.tnhh.net/posts/what-do-you-do-with-lots-of-amazon-dash-buttons.html </a:t>
            </a:r>
            <a:endParaRPr lang="en-US" dirty="0"/>
          </a:p>
          <a:p>
            <a:r>
              <a:rPr lang="en-US" dirty="0"/>
              <a:t>When pressed, my DASH button will:</a:t>
            </a:r>
          </a:p>
          <a:p>
            <a:pPr lvl="1"/>
            <a:r>
              <a:rPr lang="en-US" dirty="0"/>
              <a:t>connect to my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access time-c.nist.gov</a:t>
            </a:r>
          </a:p>
          <a:p>
            <a:pPr lvl="1"/>
            <a:r>
              <a:rPr lang="en-US" dirty="0"/>
              <a:t>access dash-button-na.amazon.com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5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5CCC-0228-4664-A23E-37660A63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EA044-7588-4CC2-87C0-A4A0D0E1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Others who have hacked DASH buttons monitor the “connect to my </a:t>
            </a:r>
            <a:r>
              <a:rPr lang="en-US" dirty="0" err="1"/>
              <a:t>WiFi</a:t>
            </a:r>
            <a:r>
              <a:rPr lang="en-US" dirty="0"/>
              <a:t>” action by looking at ARP traffic sent out on the network by the </a:t>
            </a:r>
            <a:r>
              <a:rPr lang="en-US" dirty="0" err="1"/>
              <a:t>WiFi</a:t>
            </a:r>
            <a:r>
              <a:rPr lang="en-US" dirty="0"/>
              <a:t> Access Point.</a:t>
            </a:r>
          </a:p>
        </p:txBody>
      </p:sp>
    </p:spTree>
    <p:extLst>
      <p:ext uri="{BB962C8B-B14F-4D97-AF65-F5344CB8AC3E}">
        <p14:creationId xmlns:p14="http://schemas.microsoft.com/office/powerpoint/2010/main" val="166973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58BD-98D6-48F9-A4D8-38D1E025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6688-CBF0-4ABF-9963-B6314697F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Address Resolution Protocol</a:t>
            </a:r>
            <a:r>
              <a:rPr lang="en-US" dirty="0"/>
              <a:t> (</a:t>
            </a:r>
            <a:r>
              <a:rPr lang="en-US" b="1" dirty="0"/>
              <a:t>ARP</a:t>
            </a:r>
            <a:r>
              <a:rPr lang="en-US" dirty="0"/>
              <a:t>) is a </a:t>
            </a:r>
            <a:r>
              <a:rPr lang="en-US" dirty="0">
                <a:hlinkClick r:id="rId2" tooltip="Communication protocol"/>
              </a:rPr>
              <a:t>communication protocol</a:t>
            </a:r>
            <a:r>
              <a:rPr lang="en-US" dirty="0"/>
              <a:t> used for discovering the </a:t>
            </a:r>
            <a:r>
              <a:rPr lang="en-US" dirty="0">
                <a:hlinkClick r:id="rId3" tooltip="Link layer"/>
              </a:rPr>
              <a:t>link layer</a:t>
            </a:r>
            <a:r>
              <a:rPr lang="en-US" dirty="0"/>
              <a:t> address, such as a </a:t>
            </a:r>
            <a:r>
              <a:rPr lang="en-US" dirty="0">
                <a:hlinkClick r:id="rId4" tooltip="MAC address"/>
              </a:rPr>
              <a:t>MAC address</a:t>
            </a:r>
            <a:r>
              <a:rPr lang="en-US" dirty="0"/>
              <a:t>, associated with a given </a:t>
            </a:r>
            <a:r>
              <a:rPr lang="en-US" dirty="0">
                <a:hlinkClick r:id="rId5" tooltip="Internet layer"/>
              </a:rPr>
              <a:t>internet layer</a:t>
            </a:r>
            <a:r>
              <a:rPr lang="en-US" dirty="0"/>
              <a:t> address, typically an </a:t>
            </a:r>
            <a:r>
              <a:rPr lang="en-US" dirty="0">
                <a:hlinkClick r:id="rId6" tooltip="IPv4 address"/>
              </a:rPr>
              <a:t>IPv4 address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7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8F3-B5C3-4A5D-85D1-09FF4575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ARP 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1535C-5A52-4630-A80E-A9A35189F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APs cache ARP entries (for 4 hours?) so DASH button presses within this period do not generate network ARP traffic.  Not great if I want to turn my fan off sooner than 4 hours after turning it on.</a:t>
            </a:r>
          </a:p>
        </p:txBody>
      </p:sp>
    </p:spTree>
    <p:extLst>
      <p:ext uri="{BB962C8B-B14F-4D97-AF65-F5344CB8AC3E}">
        <p14:creationId xmlns:p14="http://schemas.microsoft.com/office/powerpoint/2010/main" val="235719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BB67-114E-4DFD-86C1-D5560810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E564-5512-4150-9CA3-B8940E7EB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endParaRPr lang="en-US" alt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Huan had the great idea of using DNS</a:t>
            </a:r>
          </a:p>
          <a:p>
            <a:r>
              <a:rPr lang="en-US" dirty="0"/>
              <a:t>My </a:t>
            </a:r>
            <a:r>
              <a:rPr lang="en-US" dirty="0" err="1"/>
              <a:t>edgerouter</a:t>
            </a:r>
            <a:r>
              <a:rPr lang="en-US" dirty="0"/>
              <a:t> can run </a:t>
            </a:r>
            <a:r>
              <a:rPr lang="en-US" dirty="0" err="1"/>
              <a:t>dnsmasq</a:t>
            </a:r>
            <a:r>
              <a:rPr lang="en-US" dirty="0"/>
              <a:t>, an open source DNS/DHCP program.</a:t>
            </a:r>
          </a:p>
          <a:p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/hosts has:</a:t>
            </a:r>
            <a:br>
              <a:rPr lang="en-US" dirty="0"/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192.168.2.30     dash-button-na.amazon.com</a:t>
            </a:r>
          </a:p>
          <a:p>
            <a:r>
              <a:rPr lang="en-US" dirty="0">
                <a:cs typeface="Courier New" panose="02070309020205020404" pitchFamily="49" charset="0"/>
              </a:rPr>
              <a:t>DASH button now tries to communicate with the “amazon” server at 192.168.2.30 which is my Raspberry Pi Zero W</a:t>
            </a:r>
            <a:endParaRPr lang="en-US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A31C-1420-410B-A03D-A72696B1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C536-552C-416C-B499-29F5CB0F1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import …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buttons = eval(open("/home/pi/DASH/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amazonbuttons.conf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").read())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debounces = {'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dummy':'dummy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'}</a:t>
            </a:r>
          </a:p>
          <a:p>
            <a:pPr marL="0" indent="0">
              <a:buNone/>
            </a:pP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serversocket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socket.socket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socket.AF_INET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socket.SOCK_STREAM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serversocket.bind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(("0.0.0.0", 443))</a:t>
            </a:r>
          </a:p>
          <a:p>
            <a:pPr marL="0" indent="0">
              <a:buNone/>
            </a:pP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serversocket.listen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(5)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while True: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# wait for DASH connection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connection,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serversocket.accept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address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[0] # IP address of device making the connection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connection.close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t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time.time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if (address not in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debounces.keys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()) or (t - debounces[address] &gt;= 3):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address in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buttons.keys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os.system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(buttons[address])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debounces[address] = t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2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2438-3CFE-497D-A062-EE0986EA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amazonbuttons.conf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5CAD7-C255-4E7D-A9EC-33D5EAC3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pi@rpizwF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:~/DASH $ cat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amazonbuttons.conf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"192.168.2.47" :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mosquitto_pub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-t 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shellyB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/POWER2' -m 2",</a:t>
            </a:r>
            <a:b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"192.168.2.48" : 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mosquitto_pub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-t 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/99e813/command' -m 'water'"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7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Layout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95881" y="3297575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Ubiquity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Edgerouter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2701" y="5191528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WiFi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AP</a:t>
            </a:r>
          </a:p>
        </p:txBody>
      </p:sp>
      <p:cxnSp>
        <p:nvCxnSpPr>
          <p:cNvPr id="9" name="Elbow Connector 8"/>
          <p:cNvCxnSpPr>
            <a:stCxn id="4" idx="2"/>
            <a:endCxn id="5" idx="0"/>
          </p:cNvCxnSpPr>
          <p:nvPr/>
        </p:nvCxnSpPr>
        <p:spPr>
          <a:xfrm rot="16200000" flipH="1">
            <a:off x="2351315" y="4037641"/>
            <a:ext cx="750953" cy="1556820"/>
          </a:xfrm>
          <a:prstGeom prst="bent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638800" y="4744431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Raspberry Pi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Zero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5" idx="3"/>
            <a:endCxn id="12" idx="1"/>
          </p:cNvCxnSpPr>
          <p:nvPr/>
        </p:nvCxnSpPr>
        <p:spPr>
          <a:xfrm flipV="1">
            <a:off x="4457701" y="5315931"/>
            <a:ext cx="1181099" cy="447097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638800" y="1752600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ESP8266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based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devices</a:t>
            </a:r>
          </a:p>
        </p:txBody>
      </p:sp>
      <p:cxnSp>
        <p:nvCxnSpPr>
          <p:cNvPr id="24" name="Elbow Connector 23"/>
          <p:cNvCxnSpPr>
            <a:stCxn id="5" idx="3"/>
            <a:endCxn id="20" idx="1"/>
          </p:cNvCxnSpPr>
          <p:nvPr/>
        </p:nvCxnSpPr>
        <p:spPr>
          <a:xfrm flipV="1">
            <a:off x="4457701" y="2324100"/>
            <a:ext cx="1181099" cy="3438928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638800" y="3248515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Amazon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DASH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buttons</a:t>
            </a:r>
          </a:p>
        </p:txBody>
      </p:sp>
      <p:cxnSp>
        <p:nvCxnSpPr>
          <p:cNvPr id="27" name="Elbow Connector 26"/>
          <p:cNvCxnSpPr>
            <a:stCxn id="5" idx="3"/>
            <a:endCxn id="25" idx="1"/>
          </p:cNvCxnSpPr>
          <p:nvPr/>
        </p:nvCxnSpPr>
        <p:spPr>
          <a:xfrm flipV="1">
            <a:off x="4457701" y="3820015"/>
            <a:ext cx="1181099" cy="1943013"/>
          </a:xfrm>
          <a:prstGeom prst="bentConnector3">
            <a:avLst/>
          </a:prstGeom>
          <a:ln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cxnSpLocks/>
            <a:stCxn id="4" idx="0"/>
            <a:endCxn id="15" idx="2"/>
          </p:cNvCxnSpPr>
          <p:nvPr/>
        </p:nvCxnSpPr>
        <p:spPr>
          <a:xfrm rot="16200000" flipV="1">
            <a:off x="1395148" y="2744341"/>
            <a:ext cx="678749" cy="4277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50846" y="4160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192.168.2.x</a:t>
            </a:r>
          </a:p>
          <a:p>
            <a:pPr algn="ctr"/>
            <a:r>
              <a:rPr lang="en-US" dirty="0"/>
              <a:t>subnet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D7111BE-94BC-4911-8E1B-DA5B8C7B9100}"/>
              </a:ext>
            </a:extLst>
          </p:cNvPr>
          <p:cNvSpPr/>
          <p:nvPr/>
        </p:nvSpPr>
        <p:spPr>
          <a:xfrm>
            <a:off x="568162" y="1475826"/>
            <a:ext cx="1905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Cable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Modem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1075E3-0B95-4477-A2AC-166C918A3931}"/>
              </a:ext>
            </a:extLst>
          </p:cNvPr>
          <p:cNvSpPr txBox="1"/>
          <p:nvPr/>
        </p:nvSpPr>
        <p:spPr>
          <a:xfrm>
            <a:off x="568162" y="37465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Internet</a:t>
            </a:r>
          </a:p>
        </p:txBody>
      </p:sp>
      <p:cxnSp>
        <p:nvCxnSpPr>
          <p:cNvPr id="29" name="Elbow Connector 38">
            <a:extLst>
              <a:ext uri="{FF2B5EF4-FFF2-40B4-BE49-F238E27FC236}">
                <a16:creationId xmlns:a16="http://schemas.microsoft.com/office/drawing/2014/main" id="{EDFBCAD2-18A8-45AA-AEEB-E569F03DCA87}"/>
              </a:ext>
            </a:extLst>
          </p:cNvPr>
          <p:cNvCxnSpPr>
            <a:cxnSpLocks/>
            <a:stCxn id="15" idx="0"/>
            <a:endCxn id="28" idx="2"/>
          </p:cNvCxnSpPr>
          <p:nvPr/>
        </p:nvCxnSpPr>
        <p:spPr>
          <a:xfrm rot="16200000" flipV="1">
            <a:off x="1078542" y="1033706"/>
            <a:ext cx="731841" cy="1524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33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2C62-501D-4E41-A300-3C580166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80298-E2D9-4D42-A0E8-4434E0CCE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Pi Zero is plugged into a UPS</a:t>
            </a:r>
          </a:p>
          <a:p>
            <a:r>
              <a:rPr lang="en-US" dirty="0"/>
              <a:t>USB cable from UPS to Pi</a:t>
            </a:r>
          </a:p>
          <a:p>
            <a:r>
              <a:rPr lang="en-US" dirty="0" err="1"/>
              <a:t>apcupsd</a:t>
            </a:r>
            <a:r>
              <a:rPr lang="en-US" dirty="0"/>
              <a:t> is running on the Pi and can run a script on power outage and restoration.</a:t>
            </a:r>
          </a:p>
          <a:p>
            <a:r>
              <a:rPr lang="en-US" dirty="0"/>
              <a:t>Publish to MQTT broker at io.adafruit.com</a:t>
            </a:r>
          </a:p>
          <a:p>
            <a:r>
              <a:rPr lang="en-US" dirty="0"/>
              <a:t>IFTTT monitors the UPS topic on Adafruit and sends a notification to my iPhone.</a:t>
            </a:r>
          </a:p>
        </p:txBody>
      </p:sp>
    </p:spTree>
    <p:extLst>
      <p:ext uri="{BB962C8B-B14F-4D97-AF65-F5344CB8AC3E}">
        <p14:creationId xmlns:p14="http://schemas.microsoft.com/office/powerpoint/2010/main" val="144130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Raspberry Pi Zero W runs MQTT broker</a:t>
            </a:r>
          </a:p>
          <a:p>
            <a:pPr lvl="1"/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mosquitto</a:t>
            </a:r>
            <a:endParaRPr lang="en-US" dirty="0"/>
          </a:p>
          <a:p>
            <a:pPr lvl="1"/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mosquitto</a:t>
            </a:r>
            <a:r>
              <a:rPr lang="en-US" dirty="0"/>
              <a:t>-clients</a:t>
            </a:r>
          </a:p>
        </p:txBody>
      </p:sp>
    </p:spTree>
    <p:extLst>
      <p:ext uri="{BB962C8B-B14F-4D97-AF65-F5344CB8AC3E}">
        <p14:creationId xmlns:p14="http://schemas.microsoft.com/office/powerpoint/2010/main" val="213651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script on 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Subscribes to local MQTT broker topic: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tele/#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dirty="0"/>
              <a:t>Publishes select values to </a:t>
            </a:r>
            <a:r>
              <a:rPr lang="en-US" dirty="0" err="1"/>
              <a:t>Adafruit</a:t>
            </a:r>
            <a:endParaRPr lang="en-US" dirty="0"/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on_message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(client,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userdata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. . .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u'tele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sonoffE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/SENSOR' ==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msg.topic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json.loads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msg.payload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publishAdafruit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h.w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', data['ENERGY']['Current'])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publishAdafruit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h.wv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', data['ENERGY']['Voltage'])</a:t>
            </a:r>
          </a:p>
          <a:p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8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1559-140B-466A-A427-F2F321C4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5B0ED-344D-4DBF-91A8-6912543D1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washer implementation</a:t>
            </a:r>
          </a:p>
          <a:p>
            <a:pPr lvl="1"/>
            <a:r>
              <a:rPr lang="en-US" dirty="0"/>
              <a:t>Monitor current</a:t>
            </a:r>
          </a:p>
          <a:p>
            <a:pPr lvl="1"/>
            <a:r>
              <a:rPr lang="en-US" dirty="0"/>
              <a:t>Detect end of last spin cycle</a:t>
            </a:r>
          </a:p>
          <a:p>
            <a:r>
              <a:rPr lang="en-US" dirty="0"/>
              <a:t>Soil Probe implementation</a:t>
            </a:r>
          </a:p>
          <a:p>
            <a:pPr lvl="1"/>
            <a:r>
              <a:rPr lang="en-US" dirty="0"/>
              <a:t>Deep sleep</a:t>
            </a:r>
          </a:p>
          <a:p>
            <a:pPr lvl="1"/>
            <a:r>
              <a:rPr lang="en-US" dirty="0"/>
              <a:t>Wakes up every hour and measures soil resistance and battery voltage</a:t>
            </a:r>
          </a:p>
          <a:p>
            <a:pPr lvl="1"/>
            <a:r>
              <a:rPr lang="en-US" dirty="0"/>
              <a:t>ESP Now allows &lt;0.5 second awake</a:t>
            </a:r>
          </a:p>
        </p:txBody>
      </p:sp>
    </p:spTree>
    <p:extLst>
      <p:ext uri="{BB962C8B-B14F-4D97-AF65-F5344CB8AC3E}">
        <p14:creationId xmlns:p14="http://schemas.microsoft.com/office/powerpoint/2010/main" val="267700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B1B8-8C08-463C-8E75-0F867BFF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 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4EACE-0239-47C2-B0B0-6BF89611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Shelly 2.5 in overhead fan junction box.</a:t>
            </a:r>
          </a:p>
          <a:p>
            <a:r>
              <a:rPr lang="en-US" dirty="0"/>
              <a:t>Two </a:t>
            </a:r>
            <a:r>
              <a:rPr lang="en-US" dirty="0" err="1"/>
              <a:t>Gosund</a:t>
            </a:r>
            <a:r>
              <a:rPr lang="en-US" dirty="0"/>
              <a:t> smart switches in outlets.</a:t>
            </a:r>
          </a:p>
          <a:p>
            <a:pPr lvl="1"/>
            <a:r>
              <a:rPr lang="en-US" dirty="0"/>
              <a:t>Desk light and soldering iron</a:t>
            </a:r>
          </a:p>
          <a:p>
            <a:pPr lvl="1"/>
            <a:r>
              <a:rPr lang="en-US" dirty="0"/>
              <a:t>Overhead tube light</a:t>
            </a:r>
          </a:p>
          <a:p>
            <a:r>
              <a:rPr lang="en-US" dirty="0"/>
              <a:t>No Python scripting needed</a:t>
            </a:r>
          </a:p>
          <a:p>
            <a:r>
              <a:rPr lang="en-US" dirty="0" err="1"/>
              <a:t>Tasmota</a:t>
            </a:r>
            <a:r>
              <a:rPr lang="en-US" dirty="0"/>
              <a:t> can talk from one device to another via MQTT or direct HTTP access.</a:t>
            </a:r>
          </a:p>
        </p:txBody>
      </p:sp>
    </p:spTree>
    <p:extLst>
      <p:ext uri="{BB962C8B-B14F-4D97-AF65-F5344CB8AC3E}">
        <p14:creationId xmlns:p14="http://schemas.microsoft.com/office/powerpoint/2010/main" val="328038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D72B-2C2F-4979-8E03-8B3F3EC5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 lights in action</a:t>
            </a:r>
          </a:p>
        </p:txBody>
      </p:sp>
      <p:pic>
        <p:nvPicPr>
          <p:cNvPr id="7" name="IMG_0812">
            <a:hlinkClick r:id="" action="ppaction://media"/>
            <a:extLst>
              <a:ext uri="{FF2B5EF4-FFF2-40B4-BE49-F238E27FC236}">
                <a16:creationId xmlns:a16="http://schemas.microsoft.com/office/drawing/2014/main" id="{62038450-07AB-4243-A63A-13EA4F5E172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7" end="195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536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8332-08BF-43E4-99DB-3AFEEC97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CF52D2B-C0C7-477A-B15E-E4C899868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4" r="71870"/>
          <a:stretch/>
        </p:blipFill>
        <p:spPr>
          <a:xfrm>
            <a:off x="391100" y="1524000"/>
            <a:ext cx="4485700" cy="58181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A360E-51C6-4682-A4F6-BC2BAFA56A57}"/>
              </a:ext>
            </a:extLst>
          </p:cNvPr>
          <p:cNvSpPr txBox="1"/>
          <p:nvPr/>
        </p:nvSpPr>
        <p:spPr>
          <a:xfrm>
            <a:off x="3973386" y="3429000"/>
            <a:ext cx="4713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Load 02 is the fan</a:t>
            </a:r>
          </a:p>
          <a:p>
            <a:r>
              <a:rPr lang="en-US" sz="2400" dirty="0"/>
              <a:t>Load 01 is the fan’s light</a:t>
            </a:r>
          </a:p>
          <a:p>
            <a:r>
              <a:rPr lang="en-US" sz="2400" dirty="0"/>
              <a:t>Switch sw1 is in the wall</a:t>
            </a:r>
          </a:p>
          <a:p>
            <a:r>
              <a:rPr lang="en-US" sz="2400" dirty="0"/>
              <a:t>Switch sw2 is not used</a:t>
            </a:r>
          </a:p>
        </p:txBody>
      </p:sp>
    </p:spTree>
    <p:extLst>
      <p:ext uri="{BB962C8B-B14F-4D97-AF65-F5344CB8AC3E}">
        <p14:creationId xmlns:p14="http://schemas.microsoft.com/office/powerpoint/2010/main" val="230318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82E3-59FA-42B9-93B1-594C70D1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interface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DE094-E1E0-4C98-A8CC-77E94FB03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5051" b="9085"/>
          <a:stretch/>
        </p:blipFill>
        <p:spPr>
          <a:xfrm>
            <a:off x="475561" y="1446098"/>
            <a:ext cx="8229600" cy="4622541"/>
          </a:xfrm>
        </p:spPr>
      </p:pic>
    </p:spTree>
    <p:extLst>
      <p:ext uri="{BB962C8B-B14F-4D97-AF65-F5344CB8AC3E}">
        <p14:creationId xmlns:p14="http://schemas.microsoft.com/office/powerpoint/2010/main" val="176713962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30411</TotalTime>
  <Words>1031</Words>
  <Application>Microsoft Office PowerPoint</Application>
  <PresentationFormat>On-screen Show (4:3)</PresentationFormat>
  <Paragraphs>133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Courier New</vt:lpstr>
      <vt:lpstr>Default Design</vt:lpstr>
      <vt:lpstr>My Home Automation Part 2</vt:lpstr>
      <vt:lpstr>My Layout</vt:lpstr>
      <vt:lpstr>MQTT</vt:lpstr>
      <vt:lpstr>Python script on Pi</vt:lpstr>
      <vt:lpstr>In Part 1</vt:lpstr>
      <vt:lpstr>Shop Lights</vt:lpstr>
      <vt:lpstr>Shop lights in action</vt:lpstr>
      <vt:lpstr>Wiring</vt:lpstr>
      <vt:lpstr>Web interface</vt:lpstr>
      <vt:lpstr>Tasmota Rule</vt:lpstr>
      <vt:lpstr>How do I turn on the fan?</vt:lpstr>
      <vt:lpstr>Dash Buttons</vt:lpstr>
      <vt:lpstr>DASH behavior</vt:lpstr>
      <vt:lpstr>Detection</vt:lpstr>
      <vt:lpstr>ARP</vt:lpstr>
      <vt:lpstr>ARP cache</vt:lpstr>
      <vt:lpstr>Local DNS</vt:lpstr>
      <vt:lpstr>DASH script</vt:lpstr>
      <vt:lpstr>amazonbuttons.conf</vt:lpstr>
      <vt:lpstr>Power outage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INA219 Current Meter</dc:title>
  <dc:creator>Paul MacDougal</dc:creator>
  <cp:lastModifiedBy>Paul MacDougal</cp:lastModifiedBy>
  <cp:revision>68</cp:revision>
  <dcterms:created xsi:type="dcterms:W3CDTF">2019-11-11T03:18:26Z</dcterms:created>
  <dcterms:modified xsi:type="dcterms:W3CDTF">2020-09-17T22:23:10Z</dcterms:modified>
</cp:coreProperties>
</file>