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0" r:id="rId2"/>
    <p:sldId id="275" r:id="rId3"/>
    <p:sldId id="276" r:id="rId4"/>
    <p:sldId id="263" r:id="rId5"/>
    <p:sldId id="264" r:id="rId6"/>
    <p:sldId id="262" r:id="rId7"/>
    <p:sldId id="265" r:id="rId8"/>
    <p:sldId id="274" r:id="rId9"/>
    <p:sldId id="277" r:id="rId10"/>
    <p:sldId id="266" r:id="rId11"/>
    <p:sldId id="278" r:id="rId12"/>
    <p:sldId id="267" r:id="rId13"/>
    <p:sldId id="268" r:id="rId14"/>
    <p:sldId id="283" r:id="rId15"/>
    <p:sldId id="284" r:id="rId16"/>
    <p:sldId id="285" r:id="rId17"/>
    <p:sldId id="279" r:id="rId18"/>
    <p:sldId id="281" r:id="rId19"/>
    <p:sldId id="280" r:id="rId20"/>
    <p:sldId id="282" r:id="rId21"/>
    <p:sldId id="269" r:id="rId22"/>
    <p:sldId id="294" r:id="rId23"/>
    <p:sldId id="270" r:id="rId24"/>
    <p:sldId id="271" r:id="rId25"/>
    <p:sldId id="272" r:id="rId26"/>
    <p:sldId id="286" r:id="rId27"/>
    <p:sldId id="287" r:id="rId28"/>
    <p:sldId id="288" r:id="rId29"/>
    <p:sldId id="289" r:id="rId30"/>
    <p:sldId id="290" r:id="rId31"/>
    <p:sldId id="295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C2C0"/>
    <a:srgbClr val="FF0000"/>
    <a:srgbClr val="70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91" autoAdjust="0"/>
    <p:restoredTop sz="76381" autoAdjust="0"/>
  </p:normalViewPr>
  <p:slideViewPr>
    <p:cSldViewPr>
      <p:cViewPr varScale="1">
        <p:scale>
          <a:sx n="99" d="100"/>
          <a:sy n="99" d="100"/>
        </p:scale>
        <p:origin x="176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88192E4-D952-4391-B766-07E98BBDA5A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0F6D9F9-FB9A-4022-B96C-65C25BAB5B9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0FD78C8A-14B5-4BC4-A34C-6883C6204EF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597315CC-3DE5-44EC-875E-B244297F870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D9598017-C14A-410A-986C-C9C7D4019FF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25C690A9-FA17-4C62-9BB4-7D8B7DE3BD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B10E41-91C8-41BF-BC44-F81D2AC88B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421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479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haven’t quite figured this out yet.  I think the sharp up spikes are rain/watering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971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reading	</a:t>
            </a:r>
            <a:r>
              <a:rPr lang="en-US" dirty="0">
                <a:effectLst/>
              </a:rPr>
              <a:t>2020/08/06	9:00:21pm	382</a:t>
            </a:r>
            <a:endParaRPr lang="en-US" dirty="0"/>
          </a:p>
          <a:p>
            <a:r>
              <a:rPr lang="en-US" dirty="0"/>
              <a:t>Low reading	</a:t>
            </a:r>
            <a:r>
              <a:rPr lang="en-US" dirty="0">
                <a:effectLst/>
              </a:rPr>
              <a:t>2020/08/07	2:09:04am	382</a:t>
            </a:r>
          </a:p>
          <a:p>
            <a:r>
              <a:rPr lang="en-US" dirty="0"/>
              <a:t>Last reading	</a:t>
            </a:r>
            <a:r>
              <a:rPr lang="en-US" dirty="0">
                <a:effectLst/>
              </a:rPr>
              <a:t>2020/08/07	6:16:08am	384</a:t>
            </a:r>
            <a:endParaRPr lang="en-US" dirty="0"/>
          </a:p>
          <a:p>
            <a:r>
              <a:rPr lang="en-US" dirty="0"/>
              <a:t>Recharge 	</a:t>
            </a:r>
            <a:r>
              <a:rPr lang="en-US" dirty="0">
                <a:effectLst/>
              </a:rPr>
              <a:t>2020/08/09	6:40:56pm	371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511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Charging the battery in the soil probe.</a:t>
            </a:r>
          </a:p>
          <a:p>
            <a:r>
              <a:rPr lang="en-US" dirty="0"/>
              <a:t>Need to react to the battery voltage getting low.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181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Here, we see the </a:t>
            </a:r>
            <a:r>
              <a:rPr lang="en-US" dirty="0" err="1"/>
              <a:t>Sonoff</a:t>
            </a:r>
            <a:r>
              <a:rPr lang="en-US" dirty="0"/>
              <a:t> S31 reported voltage over a month.</a:t>
            </a:r>
          </a:p>
          <a:p>
            <a:r>
              <a:rPr lang="en-US" dirty="0"/>
              <a:t>I don’t see any data outages.  This means the </a:t>
            </a:r>
            <a:r>
              <a:rPr lang="en-US" dirty="0" err="1"/>
              <a:t>Tasmota</a:t>
            </a:r>
            <a:r>
              <a:rPr lang="en-US" dirty="0"/>
              <a:t> firmware and the Pi software are running well.</a:t>
            </a:r>
          </a:p>
          <a:p>
            <a:r>
              <a:rPr lang="en-US" dirty="0"/>
              <a:t>This daily variation of line voltage is interesting.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360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custom code is not doing as well.  Sometimes things stop working for unknown reasons.</a:t>
            </a:r>
          </a:p>
          <a:p>
            <a:r>
              <a:rPr lang="en-US" dirty="0"/>
              <a:t>I need to detect when they stop sending data.  I expect data from most devices every 15 seconds.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068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079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904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271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Mosquitto</a:t>
            </a:r>
            <a:r>
              <a:rPr lang="en-US" dirty="0"/>
              <a:t> does not retain topic messages, so we send them on to io.adafruit.com, which keeps around 30 days (60 for paid account) worth of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834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D1 mini Lite has ESP8285 with 1M Flash internal to the processor chip.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759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 is RSSI 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Received Signal Strength Indicator)</a:t>
            </a:r>
            <a:r>
              <a:rPr lang="en-US" dirty="0"/>
              <a:t> of </a:t>
            </a:r>
            <a:r>
              <a:rPr lang="en-US" dirty="0" err="1"/>
              <a:t>WiFi</a:t>
            </a:r>
            <a:r>
              <a:rPr lang="en-US" dirty="0"/>
              <a:t> connection</a:t>
            </a:r>
          </a:p>
          <a:p>
            <a:r>
              <a:rPr lang="en-US" dirty="0"/>
              <a:t>Door count is saved in EEPROM.  It is the number of rising/falling edges seen on the door switch (debounced).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627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dashboard from io.adafruit.com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92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ESP8266 can run in either ESP-NOW or </a:t>
            </a:r>
            <a:r>
              <a:rPr lang="en-US" dirty="0" err="1"/>
              <a:t>WiFi</a:t>
            </a:r>
            <a:r>
              <a:rPr lang="en-US" dirty="0"/>
              <a:t> mode.</a:t>
            </a:r>
          </a:p>
          <a:p>
            <a:r>
              <a:rPr lang="en-US" dirty="0"/>
              <a:t>This unit is USB powered with a wall wart.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98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7DECB6-1B78-46B7-9C18-6A2BEC88CD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869825-6704-4420-A6FF-4B13FD566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F526C5-32B0-4F90-B728-86851D68CF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8BA3C-A466-43F8-B71A-32CBBD607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29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C0E6AE-5E6C-4F61-BBB9-CED6F6114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A1459E-A8E8-4D8C-9BC4-BCD8C73DF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1C1F85-0A69-485B-A575-987D55A26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8D462-8222-49E7-B057-1EDBA1344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58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FD5DB8-A90A-41DF-88C4-1C1E8CA1B2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55FE3-AFD7-4961-94B9-7F951742B6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BBCF81-D4CB-48F8-97AF-DCB4324FF1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68499-934F-46E1-958E-534069B7BA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925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32B78-C5D3-4219-A652-8448FAEAE26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997D8-EC65-4C05-8CDA-D15D37D9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23BF2-8F2E-4915-9F9C-B742EE0E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72D29-2B29-496A-A221-F3744CCFF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B88AA9-BCE9-4A6B-9736-8638DA4E2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85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56BB4A-4CCE-49D2-A464-FD14CE500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2F72F8-67FB-40E6-A66F-49E35CF10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572236-DDA3-4FDE-9902-E1215FCEE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A29E7-1B5F-43EB-A867-A407D3E8B3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16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8A7F58-622C-456F-9DBE-570C6D10C0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D9FDD1-6C06-427B-B12F-686AABC52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477C06-E643-4358-A012-3E573A9265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6CF433-708B-4EFC-8B19-3B00DFE934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80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A42D9-5764-4572-8BBC-710F8086B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15C005-9D6B-4E84-9D17-2201CA4AD9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6B079E-DAAF-4391-ADF1-B4D75114D0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51765-9D24-48AC-9EF6-EE2C50619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562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9A2B0D-D46E-4157-95E3-1282DF4C4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8D1926-1BDD-4905-881E-56FF7C1B2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4B51A1C-001E-454D-B1AA-E8F76E05A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DB530A-6F6B-4193-878F-A7867B446C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09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1571AD-9151-47D1-A193-32053C6B4B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E199FD-EE08-4E7A-9F6E-8DD2958CC0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A6B6684-DC7D-4F6B-8584-984AE3E488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2C6C23-0BE7-43D9-BE95-E081AB01C0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35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7B93A9-6DB4-40A5-AD33-1DC86C45D3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79AAAC-258A-4882-B23F-A3730E5A8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5752BE-C094-40EC-8EEA-D4A7F90025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337DE-1B63-44C6-A0F4-4BF6F3E4E9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5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3A51A-7D3D-4BFD-9CA7-5A7F61915F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74C2F8-B573-44AD-86EA-A2CC4A4649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FB823-9234-4EE1-A76B-08DD582EC2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DE6D54-0B2A-4FA1-9FE2-74B4BAE60A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16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06E5E-41CE-4116-933B-3E6BE6C872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668D47-36EE-4CEF-953A-9765F0AC4F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1DF1C-9C27-4309-8868-C8E33A37C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8DEFA-7D8E-4BEB-8035-D0AA5C5C74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86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936FEA1-E252-40C5-9FBC-BF0AE8F8E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D94B37-154A-4CB9-B2A1-4840B7417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4A02529-5C4E-46DD-A725-C25D3714CD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C1F05F3-2794-49AF-8B51-2B1D6A30D0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7F344C-7BBF-4A5A-B3EF-754F16FFD1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9B3F67-23F9-48C8-A690-24754DAD754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ui.com/edgemax/edgerouter-poe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A4BB02A-BE73-4945-B2DF-7959DB44EC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My Home Automation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AAAB043-87FD-4F44-802C-F662AEA7D4F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Paul MacDougal</a:t>
            </a:r>
          </a:p>
          <a:p>
            <a:pPr eaLnBrk="1" hangingPunct="1"/>
            <a:r>
              <a:rPr lang="en-US" altLang="en-US" dirty="0"/>
              <a:t>TriEmbed.org</a:t>
            </a:r>
          </a:p>
          <a:p>
            <a:pPr eaLnBrk="1" hangingPunct="1"/>
            <a:r>
              <a:rPr lang="en-US" altLang="en-US" dirty="0"/>
              <a:t>August 10,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Washer monitor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Sonoff</a:t>
            </a:r>
            <a:r>
              <a:rPr lang="en-US" dirty="0"/>
              <a:t> S31 device flashed with </a:t>
            </a:r>
            <a:r>
              <a:rPr lang="en-US" dirty="0" err="1"/>
              <a:t>Tasmota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indoor, sitting, table, bicycle&#10;&#10;Description automatically generated">
            <a:extLst>
              <a:ext uri="{FF2B5EF4-FFF2-40B4-BE49-F238E27FC236}">
                <a16:creationId xmlns:a16="http://schemas.microsoft.com/office/drawing/2014/main" id="{861F9B20-2A6F-4913-A8A7-D7B28C4B96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0671" r="35000" b="17778"/>
          <a:stretch/>
        </p:blipFill>
        <p:spPr>
          <a:xfrm>
            <a:off x="2209800" y="2514600"/>
            <a:ext cx="4724400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43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Washer monitor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pubs to MQTT topic: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tele/</a:t>
            </a: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sonoffE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/SENSOR</a:t>
            </a:r>
          </a:p>
          <a:p>
            <a:r>
              <a:rPr lang="en-US" dirty="0"/>
              <a:t> {  "Time":"2020-06-28T18:59:45",</a:t>
            </a:r>
            <a:br>
              <a:rPr lang="en-US" dirty="0"/>
            </a:br>
            <a:r>
              <a:rPr lang="en-US" dirty="0"/>
              <a:t>    "ENERGY":{</a:t>
            </a:r>
            <a:br>
              <a:rPr lang="en-US" dirty="0"/>
            </a:br>
            <a:r>
              <a:rPr lang="en-US" dirty="0"/>
              <a:t>        …,</a:t>
            </a:r>
            <a:br>
              <a:rPr lang="en-US" dirty="0"/>
            </a:br>
            <a:r>
              <a:rPr lang="en-US" dirty="0"/>
              <a:t>        "Voltage":121,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     "Current":0.049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 </a:t>
            </a:r>
            <a:r>
              <a:rPr lang="en-US" dirty="0"/>
              <a:t>}</a:t>
            </a:r>
            <a:br>
              <a:rPr lang="en-US" dirty="0"/>
            </a:br>
            <a:r>
              <a:rPr lang="en-US" dirty="0"/>
              <a:t>}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8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script on 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Subscribes to local MQTT broker topic: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tele/#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dirty="0"/>
              <a:t>Publishes select values to </a:t>
            </a:r>
            <a:r>
              <a:rPr lang="en-US" dirty="0" err="1"/>
              <a:t>Adafruit</a:t>
            </a:r>
            <a:endParaRPr lang="en-US" dirty="0"/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on_message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(client,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userdata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. . .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elif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u'tele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sonoffE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/SENSOR' ==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msg.topic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data 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json.loads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msg.payload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publishAdafruit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('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h.w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', data['ENERGY']['Current'])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publishAdafruit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('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h.wv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', data['ENERGY']['Voltage'])</a:t>
            </a:r>
          </a:p>
          <a:p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81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io.adafruit.com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23380" r="24355" b="27257"/>
          <a:stretch/>
        </p:blipFill>
        <p:spPr>
          <a:xfrm>
            <a:off x="61597" y="1524000"/>
            <a:ext cx="8930513" cy="4724400"/>
          </a:xfrm>
        </p:spPr>
      </p:pic>
    </p:spTree>
    <p:extLst>
      <p:ext uri="{BB962C8B-B14F-4D97-AF65-F5344CB8AC3E}">
        <p14:creationId xmlns:p14="http://schemas.microsoft.com/office/powerpoint/2010/main" val="1678575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CC859-9CC3-4999-95C3-1BFDE948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Washer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8FC3F-7D18-42D6-8E43-97BE2A027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far, we just log the data.  I want to know when the cycle has finished.  Need a monitor of some sort.</a:t>
            </a:r>
          </a:p>
          <a:p>
            <a:r>
              <a:rPr lang="en-US" dirty="0"/>
              <a:t>D1 mini subscribes to local MQTT broker topic: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tele/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sonoffE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/SENSOR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dirty="0"/>
              <a:t>Looks for the drop at the end of the final spin and beeps the buzzer.</a:t>
            </a:r>
          </a:p>
        </p:txBody>
      </p:sp>
    </p:spTree>
    <p:extLst>
      <p:ext uri="{BB962C8B-B14F-4D97-AF65-F5344CB8AC3E}">
        <p14:creationId xmlns:p14="http://schemas.microsoft.com/office/powerpoint/2010/main" val="27037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49CB-DB31-4910-9DDD-A87FD853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Device</a:t>
            </a:r>
          </a:p>
        </p:txBody>
      </p:sp>
      <p:pic>
        <p:nvPicPr>
          <p:cNvPr id="6" name="Content Placeholder 5" descr="A picture containing sitting&#10;&#10;Description automatically generated">
            <a:extLst>
              <a:ext uri="{FF2B5EF4-FFF2-40B4-BE49-F238E27FC236}">
                <a16:creationId xmlns:a16="http://schemas.microsoft.com/office/drawing/2014/main" id="{21576F29-3546-45B4-8E2B-128CDABD2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79436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4B83F-6B74-4605-87A5-A5B0CF720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Display</a:t>
            </a:r>
          </a:p>
        </p:txBody>
      </p:sp>
      <p:pic>
        <p:nvPicPr>
          <p:cNvPr id="5" name="Content Placeholder 4" descr="A clock mounted to the side&#10;&#10;Description automatically generated">
            <a:extLst>
              <a:ext uri="{FF2B5EF4-FFF2-40B4-BE49-F238E27FC236}">
                <a16:creationId xmlns:a16="http://schemas.microsoft.com/office/drawing/2014/main" id="{379D6376-FBEB-439C-AC94-9A5B0EA46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0F6B93F2-879A-4350-AF02-90BBFBEFAB30}"/>
              </a:ext>
            </a:extLst>
          </p:cNvPr>
          <p:cNvSpPr/>
          <p:nvPr/>
        </p:nvSpPr>
        <p:spPr>
          <a:xfrm>
            <a:off x="5105400" y="4038600"/>
            <a:ext cx="304800" cy="1447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6AC7E-E90F-45DD-88C9-18E3751C3101}"/>
              </a:ext>
            </a:extLst>
          </p:cNvPr>
          <p:cNvSpPr txBox="1"/>
          <p:nvPr/>
        </p:nvSpPr>
        <p:spPr>
          <a:xfrm>
            <a:off x="5105400" y="5486400"/>
            <a:ext cx="248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Garage Door closed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B32DE481-C6C7-440B-8CAB-FAF161A5D368}"/>
              </a:ext>
            </a:extLst>
          </p:cNvPr>
          <p:cNvSpPr/>
          <p:nvPr/>
        </p:nvSpPr>
        <p:spPr>
          <a:xfrm>
            <a:off x="5715000" y="4037682"/>
            <a:ext cx="304800" cy="106771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FBE14-88A5-42B3-8366-9420D3E02DF6}"/>
              </a:ext>
            </a:extLst>
          </p:cNvPr>
          <p:cNvSpPr txBox="1"/>
          <p:nvPr/>
        </p:nvSpPr>
        <p:spPr>
          <a:xfrm>
            <a:off x="5638800" y="5137266"/>
            <a:ext cx="195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Irrigation Off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D75095EB-6AD6-4F77-8060-0821B67B1921}"/>
              </a:ext>
            </a:extLst>
          </p:cNvPr>
          <p:cNvSpPr/>
          <p:nvPr/>
        </p:nvSpPr>
        <p:spPr>
          <a:xfrm>
            <a:off x="6270695" y="4037682"/>
            <a:ext cx="304800" cy="6983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5FB77B-BFFC-4E7C-9F44-03F0337E39D4}"/>
              </a:ext>
            </a:extLst>
          </p:cNvPr>
          <p:cNvSpPr txBox="1"/>
          <p:nvPr/>
        </p:nvSpPr>
        <p:spPr>
          <a:xfrm>
            <a:off x="6270695" y="4736068"/>
            <a:ext cx="195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Laser Off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311F3843-C42C-4022-9650-06065320BB05}"/>
              </a:ext>
            </a:extLst>
          </p:cNvPr>
          <p:cNvSpPr/>
          <p:nvPr/>
        </p:nvSpPr>
        <p:spPr>
          <a:xfrm>
            <a:off x="6889737" y="4037681"/>
            <a:ext cx="304800" cy="34925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4A3D91-48BB-4489-A7AC-E05F5BC5A206}"/>
              </a:ext>
            </a:extLst>
          </p:cNvPr>
          <p:cNvSpPr txBox="1"/>
          <p:nvPr/>
        </p:nvSpPr>
        <p:spPr>
          <a:xfrm>
            <a:off x="6885147" y="4380965"/>
            <a:ext cx="195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Wash</a:t>
            </a:r>
            <a:r>
              <a:rPr lang="en-US" dirty="0">
                <a:solidFill>
                  <a:srgbClr val="0070C0"/>
                </a:solidFill>
              </a:rPr>
              <a:t>er Idle </a:t>
            </a:r>
            <a:r>
              <a:rPr lang="en-US" dirty="0">
                <a:solidFill>
                  <a:schemeClr val="bg1"/>
                </a:solidFill>
              </a:rPr>
              <a:t>Off</a:t>
            </a: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DC3ECB76-5E22-42F4-9A76-D4E01517016D}"/>
              </a:ext>
            </a:extLst>
          </p:cNvPr>
          <p:cNvSpPr/>
          <p:nvPr/>
        </p:nvSpPr>
        <p:spPr>
          <a:xfrm>
            <a:off x="3706653" y="4113614"/>
            <a:ext cx="304800" cy="6983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CC9809-2A80-4ADC-BD90-133BCE52EB42}"/>
              </a:ext>
            </a:extLst>
          </p:cNvPr>
          <p:cNvSpPr txBox="1"/>
          <p:nvPr/>
        </p:nvSpPr>
        <p:spPr>
          <a:xfrm>
            <a:off x="3481987" y="4903541"/>
            <a:ext cx="93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670863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D976F-A89B-4271-96A9-C9CCB161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Garage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4014F-AF9C-4DD1-A9A8-A2571153C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D1 mini Lite with custom shield for Dallas one-wire devices.</a:t>
            </a:r>
          </a:p>
        </p:txBody>
      </p:sp>
      <p:pic>
        <p:nvPicPr>
          <p:cNvPr id="14" name="Picture 13" descr="A circuit board&#10;&#10;Description automatically generated">
            <a:extLst>
              <a:ext uri="{FF2B5EF4-FFF2-40B4-BE49-F238E27FC236}">
                <a16:creationId xmlns:a16="http://schemas.microsoft.com/office/drawing/2014/main" id="{1F5339B2-F14C-4215-BEEE-F669CB93A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83" y="2183758"/>
            <a:ext cx="4876800" cy="2743200"/>
          </a:xfrm>
          <a:prstGeom prst="rect">
            <a:avLst/>
          </a:prstGeom>
        </p:spPr>
      </p:pic>
      <p:pic>
        <p:nvPicPr>
          <p:cNvPr id="16" name="Picture 15" descr="A circuit board&#10;&#10;Description automatically generated">
            <a:extLst>
              <a:ext uri="{FF2B5EF4-FFF2-40B4-BE49-F238E27FC236}">
                <a16:creationId xmlns:a16="http://schemas.microsoft.com/office/drawing/2014/main" id="{469F0196-732C-4432-BCEF-108120876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601"/>
            <a:ext cx="4724400" cy="3143351"/>
          </a:xfrm>
          <a:prstGeom prst="rect">
            <a:avLst/>
          </a:prstGeom>
        </p:spPr>
      </p:pic>
      <p:pic>
        <p:nvPicPr>
          <p:cNvPr id="12" name="Picture 11" descr="A circuit board&#10;&#10;Description automatically generated">
            <a:extLst>
              <a:ext uri="{FF2B5EF4-FFF2-40B4-BE49-F238E27FC236}">
                <a16:creationId xmlns:a16="http://schemas.microsoft.com/office/drawing/2014/main" id="{F72143C3-D92B-49FB-A992-A919CDEB2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07" y="4678362"/>
            <a:ext cx="17430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06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D976F-A89B-4271-96A9-C9CCB161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Garage Monitor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4014F-AF9C-4DD1-A9A8-A2571153C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 probes inside and outside of garage</a:t>
            </a:r>
          </a:p>
          <a:p>
            <a:r>
              <a:rPr lang="en-US" dirty="0"/>
              <a:t>Switch on door.</a:t>
            </a:r>
          </a:p>
        </p:txBody>
      </p:sp>
      <p:pic>
        <p:nvPicPr>
          <p:cNvPr id="5" name="Picture 4" descr="A close up of a dirty door&#10;&#10;Description automatically generated">
            <a:extLst>
              <a:ext uri="{FF2B5EF4-FFF2-40B4-BE49-F238E27FC236}">
                <a16:creationId xmlns:a16="http://schemas.microsoft.com/office/drawing/2014/main" id="{4D3AC823-7C1E-4FB5-9928-836E80D9E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369670"/>
            <a:ext cx="3248000" cy="2436000"/>
          </a:xfrm>
          <a:prstGeom prst="rect">
            <a:avLst/>
          </a:prstGeom>
        </p:spPr>
      </p:pic>
      <p:pic>
        <p:nvPicPr>
          <p:cNvPr id="7" name="Picture 6" descr="A close up of a window&#10;&#10;Description automatically generated">
            <a:extLst>
              <a:ext uri="{FF2B5EF4-FFF2-40B4-BE49-F238E27FC236}">
                <a16:creationId xmlns:a16="http://schemas.microsoft.com/office/drawing/2014/main" id="{7F6505AA-123E-47B4-963E-CB9F5FB8D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000" y="3429000"/>
            <a:ext cx="4772000" cy="3579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B8CA3FB-8DDB-46A3-B883-3DDEFBF2B6D6}"/>
              </a:ext>
            </a:extLst>
          </p:cNvPr>
          <p:cNvSpPr/>
          <p:nvPr/>
        </p:nvSpPr>
        <p:spPr>
          <a:xfrm>
            <a:off x="7467600" y="4369670"/>
            <a:ext cx="14478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37E7AB-7914-4D97-8450-5BE7F52D0BA8}"/>
              </a:ext>
            </a:extLst>
          </p:cNvPr>
          <p:cNvSpPr/>
          <p:nvPr/>
        </p:nvSpPr>
        <p:spPr>
          <a:xfrm>
            <a:off x="1447800" y="5218500"/>
            <a:ext cx="14478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05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7ADD-D4CB-44C5-B2E8-9D2BE2F3B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Garage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EE8E1-637D-4462-B95F-F14E37D11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Publishes a JSON message to MQTT topic: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tele/&lt;device id&gt;/SENSOR</a:t>
            </a:r>
          </a:p>
          <a:p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"Sketch":"esp_garage_door_temp v1.2",</a:t>
            </a:r>
            <a:br>
              <a:rPr lang="en-US" dirty="0"/>
            </a:br>
            <a:r>
              <a:rPr lang="en-US" dirty="0"/>
              <a:t>"T0":824,</a:t>
            </a:r>
            <a:br>
              <a:rPr lang="en-US" dirty="0"/>
            </a:br>
            <a:r>
              <a:rPr lang="en-US" dirty="0"/>
              <a:t>"T1":932,</a:t>
            </a:r>
            <a:br>
              <a:rPr lang="en-US" dirty="0"/>
            </a:br>
            <a:r>
              <a:rPr lang="en-US" dirty="0"/>
              <a:t>"SQ":-59,</a:t>
            </a:r>
            <a:br>
              <a:rPr lang="en-US" dirty="0"/>
            </a:br>
            <a:r>
              <a:rPr lang="en-US" dirty="0"/>
              <a:t>"door":0,</a:t>
            </a:r>
            <a:br>
              <a:rPr lang="en-US" dirty="0"/>
            </a:br>
            <a:r>
              <a:rPr lang="en-US" dirty="0"/>
              <a:t>"doorCount":1555,</a:t>
            </a:r>
            <a:br>
              <a:rPr lang="en-US" dirty="0"/>
            </a:br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37852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Layout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95881" y="3297575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Ubiquity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Edgerouter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2701" y="5191528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WiFi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AP</a:t>
            </a:r>
          </a:p>
        </p:txBody>
      </p:sp>
      <p:cxnSp>
        <p:nvCxnSpPr>
          <p:cNvPr id="9" name="Elbow Connector 8"/>
          <p:cNvCxnSpPr>
            <a:stCxn id="4" idx="2"/>
            <a:endCxn id="5" idx="0"/>
          </p:cNvCxnSpPr>
          <p:nvPr/>
        </p:nvCxnSpPr>
        <p:spPr>
          <a:xfrm rot="16200000" flipH="1">
            <a:off x="2351315" y="4037641"/>
            <a:ext cx="750953" cy="1556820"/>
          </a:xfrm>
          <a:prstGeom prst="bentConnector3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638800" y="4744431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Raspberry Pi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Zero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Elbow Connector 17"/>
          <p:cNvCxnSpPr>
            <a:stCxn id="5" idx="3"/>
            <a:endCxn id="12" idx="1"/>
          </p:cNvCxnSpPr>
          <p:nvPr/>
        </p:nvCxnSpPr>
        <p:spPr>
          <a:xfrm flipV="1">
            <a:off x="4457701" y="5315931"/>
            <a:ext cx="1181099" cy="447097"/>
          </a:xfrm>
          <a:prstGeom prst="bentConnector3">
            <a:avLst/>
          </a:prstGeom>
          <a:ln>
            <a:solidFill>
              <a:schemeClr val="tx1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5638800" y="1752600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ESP8266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based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devices</a:t>
            </a:r>
          </a:p>
        </p:txBody>
      </p:sp>
      <p:cxnSp>
        <p:nvCxnSpPr>
          <p:cNvPr id="24" name="Elbow Connector 23"/>
          <p:cNvCxnSpPr>
            <a:stCxn id="5" idx="3"/>
            <a:endCxn id="20" idx="1"/>
          </p:cNvCxnSpPr>
          <p:nvPr/>
        </p:nvCxnSpPr>
        <p:spPr>
          <a:xfrm flipV="1">
            <a:off x="4457701" y="2324100"/>
            <a:ext cx="1181099" cy="3438928"/>
          </a:xfrm>
          <a:prstGeom prst="bentConnector3">
            <a:avLst/>
          </a:prstGeom>
          <a:ln>
            <a:solidFill>
              <a:schemeClr val="tx1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638800" y="3248515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Amazon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DASH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buttons</a:t>
            </a:r>
          </a:p>
        </p:txBody>
      </p:sp>
      <p:cxnSp>
        <p:nvCxnSpPr>
          <p:cNvPr id="27" name="Elbow Connector 26"/>
          <p:cNvCxnSpPr>
            <a:stCxn id="5" idx="3"/>
            <a:endCxn id="25" idx="1"/>
          </p:cNvCxnSpPr>
          <p:nvPr/>
        </p:nvCxnSpPr>
        <p:spPr>
          <a:xfrm flipV="1">
            <a:off x="4457701" y="3820015"/>
            <a:ext cx="1181099" cy="1943013"/>
          </a:xfrm>
          <a:prstGeom prst="bentConnector3">
            <a:avLst/>
          </a:prstGeom>
          <a:ln>
            <a:solidFill>
              <a:schemeClr val="tx1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cxnSpLocks/>
            <a:stCxn id="4" idx="0"/>
            <a:endCxn id="15" idx="2"/>
          </p:cNvCxnSpPr>
          <p:nvPr/>
        </p:nvCxnSpPr>
        <p:spPr>
          <a:xfrm rot="16200000" flipV="1">
            <a:off x="1395148" y="2744341"/>
            <a:ext cx="678749" cy="4277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50846" y="4160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192.168.2.x</a:t>
            </a:r>
          </a:p>
          <a:p>
            <a:pPr algn="ctr"/>
            <a:r>
              <a:rPr lang="en-US" dirty="0"/>
              <a:t>subnet</a:t>
            </a: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1D7111BE-94BC-4911-8E1B-DA5B8C7B9100}"/>
              </a:ext>
            </a:extLst>
          </p:cNvPr>
          <p:cNvSpPr/>
          <p:nvPr/>
        </p:nvSpPr>
        <p:spPr>
          <a:xfrm>
            <a:off x="568162" y="1475826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Cable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Modem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1075E3-0B95-4477-A2AC-166C918A3931}"/>
              </a:ext>
            </a:extLst>
          </p:cNvPr>
          <p:cNvSpPr txBox="1"/>
          <p:nvPr/>
        </p:nvSpPr>
        <p:spPr>
          <a:xfrm>
            <a:off x="568162" y="37465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Internet</a:t>
            </a:r>
          </a:p>
        </p:txBody>
      </p:sp>
      <p:cxnSp>
        <p:nvCxnSpPr>
          <p:cNvPr id="29" name="Elbow Connector 38">
            <a:extLst>
              <a:ext uri="{FF2B5EF4-FFF2-40B4-BE49-F238E27FC236}">
                <a16:creationId xmlns:a16="http://schemas.microsoft.com/office/drawing/2014/main" id="{EDFBCAD2-18A8-45AA-AEEB-E569F03DCA87}"/>
              </a:ext>
            </a:extLst>
          </p:cNvPr>
          <p:cNvCxnSpPr>
            <a:cxnSpLocks/>
            <a:stCxn id="15" idx="0"/>
            <a:endCxn id="28" idx="2"/>
          </p:cNvCxnSpPr>
          <p:nvPr/>
        </p:nvCxnSpPr>
        <p:spPr>
          <a:xfrm rot="16200000" flipV="1">
            <a:off x="1078542" y="1033706"/>
            <a:ext cx="731841" cy="1524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33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80EC-81C2-4B0E-BB48-9A27969B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Garage Data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833072A5-87DF-4AD9-988E-CBA64130D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37706"/>
          <a:stretch/>
        </p:blipFill>
        <p:spPr>
          <a:xfrm>
            <a:off x="548922" y="1752600"/>
            <a:ext cx="8046156" cy="2133600"/>
          </a:xfr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5F9ACA6-5897-47BC-B7C6-2C70018673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5" b="36666"/>
          <a:stretch/>
        </p:blipFill>
        <p:spPr>
          <a:xfrm>
            <a:off x="548922" y="3886200"/>
            <a:ext cx="804615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86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Probe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D1 mini Pro w/ </a:t>
            </a:r>
            <a:r>
              <a:rPr lang="en-US" dirty="0" err="1"/>
              <a:t>Lipo</a:t>
            </a:r>
            <a:r>
              <a:rPr lang="en-US" dirty="0"/>
              <a:t> battery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Awakens from deep sleep,</a:t>
            </a:r>
            <a:br>
              <a:rPr lang="en-US" dirty="0"/>
            </a:br>
            <a:r>
              <a:rPr lang="en-US" dirty="0"/>
              <a:t>measures A0 voltage,</a:t>
            </a:r>
            <a:br>
              <a:rPr lang="en-US" dirty="0"/>
            </a:br>
            <a:r>
              <a:rPr lang="en-US" dirty="0"/>
              <a:t>and sends data</a:t>
            </a:r>
          </a:p>
        </p:txBody>
      </p:sp>
      <p:pic>
        <p:nvPicPr>
          <p:cNvPr id="1026" name="Picture 2" descr="C:\Users\mary\Dropbox\Photos\DSC_0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51613" y="1958789"/>
            <a:ext cx="4420021" cy="294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04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4C50F-58B9-402A-983D-F38DFB786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</a:t>
            </a:r>
            <a:r>
              <a:rPr lang="en-US"/>
              <a:t>is energy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CBAD7-2D58-4DB9-9431-15A269E37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standard </a:t>
            </a:r>
            <a:r>
              <a:rPr lang="en-US" dirty="0" err="1"/>
              <a:t>WiFi</a:t>
            </a:r>
            <a:r>
              <a:rPr lang="en-US" dirty="0"/>
              <a:t> connection takes around 6-7 seconds to publish MQTT topic.</a:t>
            </a:r>
          </a:p>
          <a:p>
            <a:endParaRPr lang="en-US" dirty="0"/>
          </a:p>
          <a:p>
            <a:r>
              <a:rPr lang="en-US" dirty="0"/>
              <a:t>ESP-NOW is a vendor specific protocol that can send data in less than 0.5 sec of awake time.</a:t>
            </a:r>
          </a:p>
        </p:txBody>
      </p:sp>
    </p:spTree>
    <p:extLst>
      <p:ext uri="{BB962C8B-B14F-4D97-AF65-F5344CB8AC3E}">
        <p14:creationId xmlns:p14="http://schemas.microsoft.com/office/powerpoint/2010/main" val="3884477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Probe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ESP-NOW monitor running on D1 mini receives packet from soil probe.</a:t>
            </a:r>
          </a:p>
          <a:p>
            <a:r>
              <a:rPr lang="en-US" dirty="0"/>
              <a:t>Uses </a:t>
            </a:r>
            <a:r>
              <a:rPr lang="en-US" dirty="0" err="1"/>
              <a:t>softwareSerial</a:t>
            </a:r>
            <a:r>
              <a:rPr lang="en-US" dirty="0"/>
              <a:t> to communicate with another D1 mini Lite which publishes the data to MQTT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r="13243" b="23161"/>
          <a:stretch/>
        </p:blipFill>
        <p:spPr>
          <a:xfrm>
            <a:off x="4114800" y="3863181"/>
            <a:ext cx="3723588" cy="2765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5B5DB-4F78-4D6E-8BA2-1743C4A3525F}"/>
              </a:ext>
            </a:extLst>
          </p:cNvPr>
          <p:cNvSpPr txBox="1"/>
          <p:nvPr/>
        </p:nvSpPr>
        <p:spPr>
          <a:xfrm>
            <a:off x="6014694" y="386318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ESP-NOW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4898A-CF17-455B-A23C-9C863DEA8E18}"/>
              </a:ext>
            </a:extLst>
          </p:cNvPr>
          <p:cNvSpPr txBox="1"/>
          <p:nvPr/>
        </p:nvSpPr>
        <p:spPr>
          <a:xfrm>
            <a:off x="4343400" y="386318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WiFi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37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Gemini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 two D1 mini boards</a:t>
            </a:r>
          </a:p>
          <a:p>
            <a:r>
              <a:rPr lang="en-US" dirty="0"/>
              <a:t>14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16, 16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14</a:t>
            </a:r>
          </a:p>
          <a:p>
            <a:r>
              <a:rPr lang="en-US" dirty="0"/>
              <a:t>3v3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3v3, </a:t>
            </a:r>
            <a:r>
              <a:rPr lang="en-US" dirty="0" err="1"/>
              <a:t>gnd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gnd</a:t>
            </a:r>
            <a:endParaRPr lang="en-US" dirty="0"/>
          </a:p>
        </p:txBody>
      </p:sp>
      <p:pic>
        <p:nvPicPr>
          <p:cNvPr id="2050" name="Picture 2" descr="C:\Users\mary\Dropbox\Photos\DSC_06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21378" r="16938" b="17428"/>
          <a:stretch/>
        </p:blipFill>
        <p:spPr bwMode="auto">
          <a:xfrm>
            <a:off x="609600" y="3429000"/>
            <a:ext cx="3978111" cy="2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y\Dropbox\Photos\DSC_06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9" t="14495" r="14535" b="25682"/>
          <a:stretch/>
        </p:blipFill>
        <p:spPr bwMode="auto">
          <a:xfrm>
            <a:off x="4648199" y="3428999"/>
            <a:ext cx="3907489" cy="2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885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Probe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D1 mini Pro sends data via ESP-NOW</a:t>
            </a:r>
          </a:p>
          <a:p>
            <a:r>
              <a:rPr lang="en-US" dirty="0"/>
              <a:t>D1 mini receives ESP-NOW and sends it via serial to D1 mini Lite</a:t>
            </a:r>
          </a:p>
          <a:p>
            <a:r>
              <a:rPr lang="en-US" dirty="0"/>
              <a:t>D1 mini Lite publishes to MQTT on Pi</a:t>
            </a:r>
          </a:p>
          <a:p>
            <a:r>
              <a:rPr lang="en-US" dirty="0"/>
              <a:t>Python on Pi subscribes to the topic and sends the data to io.adafruit.com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90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BDD28-1523-4750-9A03-08906D670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Probe Data</a:t>
            </a:r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ECAAEDE-41AF-4D56-9077-22C1C1458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t="11785" r="45960" b="32656"/>
          <a:stretch/>
        </p:blipFill>
        <p:spPr>
          <a:xfrm>
            <a:off x="503562" y="1524000"/>
            <a:ext cx="8136875" cy="4753246"/>
          </a:xfrm>
        </p:spPr>
      </p:pic>
    </p:spTree>
    <p:extLst>
      <p:ext uri="{BB962C8B-B14F-4D97-AF65-F5344CB8AC3E}">
        <p14:creationId xmlns:p14="http://schemas.microsoft.com/office/powerpoint/2010/main" val="3252722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A1BC-B8F3-494F-882E-42947822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Probe Battery</a:t>
            </a:r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852426C-327F-4196-9631-26D73F0A9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t="10101" r="27272" b="37707"/>
          <a:stretch/>
        </p:blipFill>
        <p:spPr>
          <a:xfrm>
            <a:off x="0" y="1295400"/>
            <a:ext cx="9144000" cy="45720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5F2CE1B-A975-41EC-AA0A-87BBE298B9CF}"/>
              </a:ext>
            </a:extLst>
          </p:cNvPr>
          <p:cNvGrpSpPr/>
          <p:nvPr/>
        </p:nvGrpSpPr>
        <p:grpSpPr>
          <a:xfrm>
            <a:off x="4267200" y="2971800"/>
            <a:ext cx="1752600" cy="685800"/>
            <a:chOff x="4267200" y="2971800"/>
            <a:chExt cx="1752600" cy="685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81DB53-9D3C-448B-BC20-F94AEA06A4D6}"/>
                </a:ext>
              </a:extLst>
            </p:cNvPr>
            <p:cNvSpPr/>
            <p:nvPr/>
          </p:nvSpPr>
          <p:spPr>
            <a:xfrm>
              <a:off x="4267200" y="2971800"/>
              <a:ext cx="1752600" cy="685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0FBF3F-8E9E-4EFE-B9DD-5C98CE4C7B4B}"/>
                </a:ext>
              </a:extLst>
            </p:cNvPr>
            <p:cNvSpPr txBox="1"/>
            <p:nvPr/>
          </p:nvSpPr>
          <p:spPr>
            <a:xfrm>
              <a:off x="4647210" y="3130034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 data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B6A58-7FC4-420A-8DE0-D4E3B7126BED}"/>
              </a:ext>
            </a:extLst>
          </p:cNvPr>
          <p:cNvGrpSpPr/>
          <p:nvPr/>
        </p:nvGrpSpPr>
        <p:grpSpPr>
          <a:xfrm>
            <a:off x="6781800" y="4419600"/>
            <a:ext cx="1752600" cy="685800"/>
            <a:chOff x="4267200" y="2971800"/>
            <a:chExt cx="1752600" cy="6858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07B92D-3FD6-40BB-ABCE-A5B021647E18}"/>
                </a:ext>
              </a:extLst>
            </p:cNvPr>
            <p:cNvSpPr/>
            <p:nvPr/>
          </p:nvSpPr>
          <p:spPr>
            <a:xfrm>
              <a:off x="4267200" y="2971800"/>
              <a:ext cx="1752600" cy="685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0B6707-9838-40AF-8320-2166827FE027}"/>
                </a:ext>
              </a:extLst>
            </p:cNvPr>
            <p:cNvSpPr txBox="1"/>
            <p:nvPr/>
          </p:nvSpPr>
          <p:spPr>
            <a:xfrm>
              <a:off x="4647210" y="3130034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951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2A99-FFFD-4EC3-A826-5BB1D65A1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you plug in your plants?</a:t>
            </a:r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FCCB803C-A6CC-4CC3-9226-03CA48231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6"/>
          <a:stretch/>
        </p:blipFill>
        <p:spPr>
          <a:xfrm rot="5400000">
            <a:off x="-2499130" y="-316977"/>
            <a:ext cx="12313459" cy="10972804"/>
          </a:xfrm>
        </p:spPr>
      </p:pic>
    </p:spTree>
    <p:extLst>
      <p:ext uri="{BB962C8B-B14F-4D97-AF65-F5344CB8AC3E}">
        <p14:creationId xmlns:p14="http://schemas.microsoft.com/office/powerpoint/2010/main" val="3353374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5A44-F47A-40D0-B334-2F9C2732C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reliable is it?</a:t>
            </a:r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5732B13-9C8B-4E85-96F8-3B4CCE32B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t="13469" r="27271" b="32655"/>
          <a:stretch/>
        </p:blipFill>
        <p:spPr>
          <a:xfrm>
            <a:off x="0" y="1397000"/>
            <a:ext cx="9144000" cy="4644571"/>
          </a:xfrm>
        </p:spPr>
      </p:pic>
    </p:spTree>
    <p:extLst>
      <p:ext uri="{BB962C8B-B14F-4D97-AF65-F5344CB8AC3E}">
        <p14:creationId xmlns:p14="http://schemas.microsoft.com/office/powerpoint/2010/main" val="267676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67F7-0B7D-4697-94CB-3C1BBC67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Edgerouter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70596-BE70-4A8D-A3BF-54644EAE4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hlinkClick r:id="rId2"/>
              </a:rPr>
              <a:t>https://www.ui.com/edgemax/edgerouter-poe/</a:t>
            </a:r>
            <a:endParaRPr lang="en-US" sz="2800" dirty="0"/>
          </a:p>
          <a:p>
            <a:r>
              <a:rPr lang="en-US" sz="2800" dirty="0"/>
              <a:t>1 million packets per second</a:t>
            </a:r>
          </a:p>
          <a:p>
            <a:r>
              <a:rPr lang="en-US" sz="2800" dirty="0"/>
              <a:t>24V/48V Passive PoE (not currently in use)</a:t>
            </a:r>
          </a:p>
          <a:p>
            <a:r>
              <a:rPr lang="en-US" sz="2800" dirty="0"/>
              <a:t>5 ports configured like this:</a:t>
            </a:r>
          </a:p>
          <a:p>
            <a:pPr lvl="1"/>
            <a:r>
              <a:rPr lang="en-US" sz="2400" dirty="0"/>
              <a:t>WAN</a:t>
            </a:r>
          </a:p>
          <a:p>
            <a:pPr lvl="1"/>
            <a:r>
              <a:rPr lang="en-US" sz="2400" dirty="0"/>
              <a:t>192.168.2.x subnet</a:t>
            </a:r>
          </a:p>
          <a:p>
            <a:pPr lvl="1"/>
            <a:r>
              <a:rPr lang="en-US" sz="2400" dirty="0"/>
              <a:t>192.168.0.x subnet</a:t>
            </a:r>
          </a:p>
          <a:p>
            <a:pPr lvl="1"/>
            <a:r>
              <a:rPr lang="en-US" sz="2400" dirty="0"/>
              <a:t>192.168.0.x subnet</a:t>
            </a:r>
          </a:p>
          <a:p>
            <a:pPr lvl="1"/>
            <a:r>
              <a:rPr lang="en-US" sz="2400" dirty="0"/>
              <a:t>192.168.0.x subnet</a:t>
            </a:r>
          </a:p>
          <a:p>
            <a:endParaRPr lang="en-US" sz="2800" dirty="0"/>
          </a:p>
        </p:txBody>
      </p:sp>
      <p:pic>
        <p:nvPicPr>
          <p:cNvPr id="5" name="Picture 4" descr="A close up of a computer&#10;&#10;Description automatically generated">
            <a:extLst>
              <a:ext uri="{FF2B5EF4-FFF2-40B4-BE49-F238E27FC236}">
                <a16:creationId xmlns:a16="http://schemas.microsoft.com/office/drawing/2014/main" id="{3401169C-ED25-4FCF-8C85-F7C9B35A1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114800"/>
            <a:ext cx="13811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32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45F9-74BB-4A35-B5C4-1DABC2C5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A0910F3-1ECE-4095-8162-C82AED1DA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t="10101" r="27272" b="37707"/>
          <a:stretch/>
        </p:blipFill>
        <p:spPr>
          <a:xfrm>
            <a:off x="14689" y="1417638"/>
            <a:ext cx="9051924" cy="4525962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B87AAF3-85CC-4D3B-9AEE-D8B0245FE23B}"/>
              </a:ext>
            </a:extLst>
          </p:cNvPr>
          <p:cNvGrpSpPr/>
          <p:nvPr/>
        </p:nvGrpSpPr>
        <p:grpSpPr>
          <a:xfrm>
            <a:off x="5105400" y="3086100"/>
            <a:ext cx="1143000" cy="685800"/>
            <a:chOff x="4267200" y="2971800"/>
            <a:chExt cx="1752600" cy="685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862187-DF4F-4512-8FE8-1B0E5B914965}"/>
                </a:ext>
              </a:extLst>
            </p:cNvPr>
            <p:cNvSpPr/>
            <p:nvPr/>
          </p:nvSpPr>
          <p:spPr>
            <a:xfrm>
              <a:off x="4267200" y="2971800"/>
              <a:ext cx="1752600" cy="685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AB3536-D516-4C80-A656-8503B7AEE7F4}"/>
                </a:ext>
              </a:extLst>
            </p:cNvPr>
            <p:cNvSpPr txBox="1"/>
            <p:nvPr/>
          </p:nvSpPr>
          <p:spPr>
            <a:xfrm>
              <a:off x="4500880" y="3130034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221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47692-DE1F-49AB-BB30-3B0F32CA8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 continued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4C088-0821-4188-9DFD-2F4CCF0B3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29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Edgerouter</a:t>
            </a:r>
            <a:r>
              <a:rPr lang="en-US" dirty="0"/>
              <a:t> handles DHCP for all devices.  Static mapping set for each device based on MAC address.</a:t>
            </a:r>
          </a:p>
        </p:txBody>
      </p:sp>
    </p:spTree>
    <p:extLst>
      <p:ext uri="{BB962C8B-B14F-4D97-AF65-F5344CB8AC3E}">
        <p14:creationId xmlns:p14="http://schemas.microsoft.com/office/powerpoint/2010/main" val="3954156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Edgerouter</a:t>
            </a:r>
            <a:r>
              <a:rPr lang="en-US" dirty="0"/>
              <a:t> runs local DNS (</a:t>
            </a:r>
            <a:r>
              <a:rPr lang="en-US" dirty="0" err="1"/>
              <a:t>dnsmasq</a:t>
            </a:r>
            <a:r>
              <a:rPr lang="en-US" dirty="0"/>
              <a:t>) to allow accessing devices by name rather than IP address.</a:t>
            </a:r>
          </a:p>
          <a:p>
            <a:r>
              <a:rPr lang="en-US" dirty="0"/>
              <a:t>Amazon DASH button desires access to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dash-button-na.amazon.com</a:t>
            </a:r>
          </a:p>
          <a:p>
            <a:r>
              <a:rPr lang="en-US" dirty="0"/>
              <a:t>Local /</a:t>
            </a:r>
            <a:r>
              <a:rPr lang="en-US" dirty="0" err="1"/>
              <a:t>etc</a:t>
            </a:r>
            <a:r>
              <a:rPr lang="en-US" dirty="0"/>
              <a:t>/hosts file spoofs IP address of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dash-button-na.amazon.com </a:t>
            </a:r>
            <a:r>
              <a:rPr lang="en-US" dirty="0"/>
              <a:t>to IP address of Raspberry Pi Zero. (Thanks </a:t>
            </a:r>
            <a:r>
              <a:rPr lang="en-US" dirty="0" err="1"/>
              <a:t>Huan</a:t>
            </a:r>
            <a:r>
              <a:rPr lang="en-US" dirty="0"/>
              <a:t> Truong)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9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MAC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 does MAC filtering on all devices.</a:t>
            </a:r>
          </a:p>
          <a:p>
            <a:r>
              <a:rPr lang="en-US" dirty="0"/>
              <a:t>Requires knowing the MAC address of each allowed device and editing the AP settings before connection is allowed.</a:t>
            </a:r>
          </a:p>
        </p:txBody>
      </p:sp>
    </p:spTree>
    <p:extLst>
      <p:ext uri="{BB962C8B-B14F-4D97-AF65-F5344CB8AC3E}">
        <p14:creationId xmlns:p14="http://schemas.microsoft.com/office/powerpoint/2010/main" val="3022084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Raspberry Pi Zero W runs MQTT broker</a:t>
            </a:r>
          </a:p>
          <a:p>
            <a:pPr lvl="1"/>
            <a:r>
              <a:rPr lang="en-US" dirty="0" err="1"/>
              <a:t>sudo</a:t>
            </a:r>
            <a:r>
              <a:rPr lang="en-US" dirty="0"/>
              <a:t> apt-get install </a:t>
            </a:r>
            <a:r>
              <a:rPr lang="en-US" dirty="0" err="1"/>
              <a:t>mosquitto</a:t>
            </a:r>
            <a:endParaRPr lang="en-US" dirty="0"/>
          </a:p>
          <a:p>
            <a:pPr lvl="1"/>
            <a:r>
              <a:rPr lang="en-US" dirty="0" err="1"/>
              <a:t>sudo</a:t>
            </a:r>
            <a:r>
              <a:rPr lang="en-US" dirty="0"/>
              <a:t> apt-get install </a:t>
            </a:r>
            <a:r>
              <a:rPr lang="en-US" dirty="0" err="1"/>
              <a:t>mosquitto</a:t>
            </a:r>
            <a:r>
              <a:rPr lang="en-US" dirty="0"/>
              <a:t>-clients</a:t>
            </a:r>
          </a:p>
        </p:txBody>
      </p:sp>
    </p:spTree>
    <p:extLst>
      <p:ext uri="{BB962C8B-B14F-4D97-AF65-F5344CB8AC3E}">
        <p14:creationId xmlns:p14="http://schemas.microsoft.com/office/powerpoint/2010/main" val="213651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E79EC-42C3-41F7-B7A7-D84FB5C49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Plugs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397C-F66D-48FC-8DC1-BB047E49D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Sonoff</a:t>
            </a:r>
            <a:r>
              <a:rPr lang="en-US" dirty="0"/>
              <a:t> S31 ($18 15A energy monitoring)</a:t>
            </a:r>
          </a:p>
          <a:p>
            <a:r>
              <a:rPr lang="en-US" dirty="0" err="1"/>
              <a:t>Gosund</a:t>
            </a:r>
            <a:r>
              <a:rPr lang="en-US" dirty="0"/>
              <a:t> WP3 ($6 10A)</a:t>
            </a:r>
          </a:p>
          <a:p>
            <a:r>
              <a:rPr lang="en-US" dirty="0" err="1"/>
              <a:t>Reflashed</a:t>
            </a:r>
            <a:r>
              <a:rPr lang="en-US" dirty="0"/>
              <a:t> with </a:t>
            </a:r>
            <a:r>
              <a:rPr lang="en-US" dirty="0" err="1"/>
              <a:t>Tasmota</a:t>
            </a:r>
            <a:r>
              <a:rPr lang="en-US" dirty="0"/>
              <a:t> firmware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95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21EE-D95B-4D5F-9076-21BD38A7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Tasmota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A6315-7D04-41C5-8CA8-707F21300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source firmware for ESP8266 based devices.</a:t>
            </a:r>
          </a:p>
          <a:p>
            <a:r>
              <a:rPr lang="en-US" dirty="0"/>
              <a:t>The M in </a:t>
            </a:r>
            <a:r>
              <a:rPr lang="en-US" dirty="0" err="1"/>
              <a:t>Tasmota</a:t>
            </a:r>
            <a:r>
              <a:rPr lang="en-US" dirty="0"/>
              <a:t> stands for MQTT</a:t>
            </a:r>
          </a:p>
          <a:p>
            <a:r>
              <a:rPr lang="en-US" dirty="0"/>
              <a:t>Devices publish telemetry and subscribe to command topics</a:t>
            </a:r>
          </a:p>
        </p:txBody>
      </p:sp>
    </p:spTree>
    <p:extLst>
      <p:ext uri="{BB962C8B-B14F-4D97-AF65-F5344CB8AC3E}">
        <p14:creationId xmlns:p14="http://schemas.microsoft.com/office/powerpoint/2010/main" val="147191925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24834</TotalTime>
  <Words>1037</Words>
  <Application>Microsoft Office PowerPoint</Application>
  <PresentationFormat>On-screen Show (4:3)</PresentationFormat>
  <Paragraphs>153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Courier New</vt:lpstr>
      <vt:lpstr>Default Design</vt:lpstr>
      <vt:lpstr>My Home Automation</vt:lpstr>
      <vt:lpstr>My Layout</vt:lpstr>
      <vt:lpstr>Edgerouter</vt:lpstr>
      <vt:lpstr>DHCP</vt:lpstr>
      <vt:lpstr>DNS</vt:lpstr>
      <vt:lpstr>Wireless MAC filtering</vt:lpstr>
      <vt:lpstr>MQTT</vt:lpstr>
      <vt:lpstr>Smart Plugs</vt:lpstr>
      <vt:lpstr>Tasmota</vt:lpstr>
      <vt:lpstr>Washer monitor</vt:lpstr>
      <vt:lpstr>Washer monitor (cont)</vt:lpstr>
      <vt:lpstr>Python script on Pi</vt:lpstr>
      <vt:lpstr>io.adafruit.com</vt:lpstr>
      <vt:lpstr>Smart Washer</vt:lpstr>
      <vt:lpstr>Status Device</vt:lpstr>
      <vt:lpstr>Status Display</vt:lpstr>
      <vt:lpstr>Garage Monitor</vt:lpstr>
      <vt:lpstr>Garage Monitor (cont)</vt:lpstr>
      <vt:lpstr>Garage Monitor</vt:lpstr>
      <vt:lpstr>Garage Data</vt:lpstr>
      <vt:lpstr>Soil Probe</vt:lpstr>
      <vt:lpstr>Time is energy</vt:lpstr>
      <vt:lpstr>Soil Probe (cont)</vt:lpstr>
      <vt:lpstr>Gemini Board</vt:lpstr>
      <vt:lpstr>Soil Probe summary</vt:lpstr>
      <vt:lpstr>Soil Probe Data</vt:lpstr>
      <vt:lpstr>Soil Probe Battery</vt:lpstr>
      <vt:lpstr>Don’t you plug in your plants?</vt:lpstr>
      <vt:lpstr>How reliable is it?</vt:lpstr>
      <vt:lpstr>Reliability (cont)</vt:lpstr>
      <vt:lpstr>To be continued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INA219 Current Meter</dc:title>
  <dc:creator>Paul MacDougal</dc:creator>
  <cp:lastModifiedBy>Paul MacDougal</cp:lastModifiedBy>
  <cp:revision>54</cp:revision>
  <dcterms:created xsi:type="dcterms:W3CDTF">2019-11-11T03:18:26Z</dcterms:created>
  <dcterms:modified xsi:type="dcterms:W3CDTF">2020-09-18T17:26:51Z</dcterms:modified>
</cp:coreProperties>
</file>